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7" r:id="rId3"/>
    <p:sldId id="338" r:id="rId4"/>
    <p:sldId id="340" r:id="rId5"/>
    <p:sldId id="339" r:id="rId6"/>
    <p:sldId id="341" r:id="rId7"/>
    <p:sldId id="342" r:id="rId8"/>
    <p:sldId id="343" r:id="rId9"/>
    <p:sldId id="344" r:id="rId10"/>
    <p:sldId id="345" r:id="rId11"/>
    <p:sldId id="347" r:id="rId12"/>
    <p:sldId id="348" r:id="rId13"/>
    <p:sldId id="306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93611"/>
    <a:srgbClr val="A44114"/>
    <a:srgbClr val="F3B99F"/>
    <a:srgbClr val="B94917"/>
    <a:srgbClr val="FF6600"/>
    <a:srgbClr val="000066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6000" autoAdjust="0"/>
  </p:normalViewPr>
  <p:slideViewPr>
    <p:cSldViewPr snapToGrid="0">
      <p:cViewPr varScale="1">
        <p:scale>
          <a:sx n="76" d="100"/>
          <a:sy n="7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BAD35-0163-0544-8A59-B6788641F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3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5BCED1-CD9C-0641-919A-D86F45C69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6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A24DFEB-3172-1F4D-8891-0CD86656990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0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Straight Connector 21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3" name="Oval 24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5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8DC4-41D3-AB46-8D0E-3CE00D081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13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737F-7AA1-9A49-8EA6-8F47A507D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8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0" name="Straight Connector 23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Oval 24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25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324B-C555-CB48-BD3B-C474EDF4A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9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75B6-B311-9748-BE1B-AE5789EB2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2" name="Straight Connector 25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Oval 26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7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3893-7A17-F74D-9927-87D51A4D2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2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975B-3756-B647-93BC-473F5129E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02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2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6" name="Oval 2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27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85B5-986B-C74C-B274-1915AB8CA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7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FB4A-7210-D54F-9768-D0B5E2DE5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2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41643A-E04B-1543-9D31-88EE04682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40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Oval 2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6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0336-5A68-1D4A-8ED4-E3B1C1435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9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6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23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6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7ADD-BE3F-6643-8D68-23CF589DE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9E4BAF-897C-A84E-8FF1-DF98958FA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ebsco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3"/>
          <p:cNvSpPr>
            <a:spLocks noGrp="1"/>
          </p:cNvSpPr>
          <p:nvPr>
            <p:ph type="ctrTitle"/>
          </p:nvPr>
        </p:nvSpPr>
        <p:spPr>
          <a:xfrm>
            <a:off x="685800" y="254000"/>
            <a:ext cx="7772400" cy="175260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  <a:cs typeface="微軟正黑體" charset="-120"/>
              </a:rPr>
              <a:t>使用教學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5362" name="Picture 16" descr="EIS Logo_CMYK_Vert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286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58750" y="2963863"/>
            <a:ext cx="8826500" cy="1150937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zh-TW" altLang="en-US" sz="5100" cap="none" spc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如何在</a:t>
            </a:r>
            <a:r>
              <a:rPr lang="en-US" altLang="zh-TW" sz="5100" cap="none" spc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 Business Source Complete (BSC) </a:t>
            </a:r>
            <a:r>
              <a:rPr lang="zh-TW" altLang="en-US" sz="5100" cap="none" spc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商學資料庫中查找公司資訊</a:t>
            </a:r>
            <a:endParaRPr lang="en-US" sz="5100" cap="none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442" y="2182885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451" cy="4894527"/>
          </a:xfrm>
        </p:spPr>
      </p:pic>
      <p:sp>
        <p:nvSpPr>
          <p:cNvPr id="6" name="橢圓 5"/>
          <p:cNvSpPr/>
          <p:nvPr/>
        </p:nvSpPr>
        <p:spPr>
          <a:xfrm>
            <a:off x="6485849" y="2586160"/>
            <a:ext cx="1119850" cy="1397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65672" y="1844326"/>
            <a:ext cx="1046629" cy="1957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9" name="文字方塊 8"/>
          <p:cNvSpPr txBox="1"/>
          <p:nvPr/>
        </p:nvSpPr>
        <p:spPr>
          <a:xfrm>
            <a:off x="73221" y="5437248"/>
            <a:ext cx="9070779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公司資訊中，可以提供</a:t>
            </a:r>
            <a:r>
              <a:rPr kumimoji="1" lang="en-US" altLang="zh-TW" sz="1950" dirty="0"/>
              <a:t>Financials, Subsidiaries, Products, Executives, Industry</a:t>
            </a:r>
            <a:r>
              <a:rPr kumimoji="1" lang="zh-TW" altLang="en-US" sz="1950" dirty="0"/>
              <a:t> </a:t>
            </a:r>
            <a:r>
              <a:rPr lang="zh-TW" altLang="en-US" sz="1950" dirty="0"/>
              <a:t>等基本資料。</a:t>
            </a:r>
            <a:endParaRPr lang="en-US" altLang="zh-TW" sz="1950" dirty="0"/>
          </a:p>
          <a:p>
            <a:r>
              <a:rPr lang="zh-TW" altLang="en-US" sz="1950" dirty="0"/>
              <a:t>畫面左方的相關資訊，點擊之後，系統將會針對該公司，搜尋所指定查找的資料，如市場研究報告。</a:t>
            </a:r>
            <a:endParaRPr lang="en-US" altLang="zh-TW" sz="1950" dirty="0"/>
          </a:p>
        </p:txBody>
      </p:sp>
    </p:spTree>
    <p:extLst>
      <p:ext uri="{BB962C8B-B14F-4D97-AF65-F5344CB8AC3E}">
        <p14:creationId xmlns:p14="http://schemas.microsoft.com/office/powerpoint/2010/main" val="179167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3990" y="2227072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815" cy="4781041"/>
          </a:xfrm>
        </p:spPr>
      </p:pic>
      <p:sp>
        <p:nvSpPr>
          <p:cNvPr id="5" name="文字方塊 4"/>
          <p:cNvSpPr txBox="1"/>
          <p:nvPr/>
        </p:nvSpPr>
        <p:spPr>
          <a:xfrm>
            <a:off x="43404" y="6026120"/>
            <a:ext cx="9100596" cy="692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以要查找資生堂公司的公司簡介為例，關鍵字搜尋</a:t>
            </a:r>
            <a:r>
              <a:rPr kumimoji="1" lang="en-US" altLang="zh-TW" sz="1950" dirty="0"/>
              <a:t>Shiseido</a:t>
            </a:r>
            <a:r>
              <a:rPr kumimoji="1" lang="zh-TW" altLang="en-US" sz="1950" dirty="0"/>
              <a:t>，如有同名的，主要是提供報告的出版單位不同</a:t>
            </a:r>
            <a:r>
              <a:rPr lang="zh-TW" altLang="en-US" sz="1950" dirty="0"/>
              <a:t>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1843990" y="601063"/>
            <a:ext cx="711843" cy="261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229480" y="1199360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8" name="橢圓 7"/>
          <p:cNvSpPr/>
          <p:nvPr/>
        </p:nvSpPr>
        <p:spPr>
          <a:xfrm>
            <a:off x="2644091" y="1992808"/>
            <a:ext cx="1748501" cy="915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9" name="橢圓 8"/>
          <p:cNvSpPr/>
          <p:nvPr/>
        </p:nvSpPr>
        <p:spPr>
          <a:xfrm>
            <a:off x="95490" y="2061536"/>
            <a:ext cx="1748501" cy="915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</p:spTree>
    <p:extLst>
      <p:ext uri="{BB962C8B-B14F-4D97-AF65-F5344CB8AC3E}">
        <p14:creationId xmlns:p14="http://schemas.microsoft.com/office/powerpoint/2010/main" val="10088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3991" y="2227071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907" cy="4913453"/>
          </a:xfrm>
        </p:spPr>
      </p:pic>
      <p:sp>
        <p:nvSpPr>
          <p:cNvPr id="5" name="文字方塊 4"/>
          <p:cNvSpPr txBox="1"/>
          <p:nvPr/>
        </p:nvSpPr>
        <p:spPr>
          <a:xfrm>
            <a:off x="1170313" y="5398070"/>
            <a:ext cx="6812280" cy="392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sz="1950" dirty="0"/>
              <a:t>公司簡介中提供的報告較為詳細，提供包含</a:t>
            </a:r>
            <a:r>
              <a:rPr kumimoji="1" lang="en-US" altLang="zh-TW" sz="1950" dirty="0"/>
              <a:t>SWOT</a:t>
            </a:r>
            <a:r>
              <a:rPr kumimoji="1" lang="zh-TW" altLang="en-US" sz="1950" dirty="0"/>
              <a:t>等資料</a:t>
            </a:r>
            <a:r>
              <a:rPr lang="zh-TW" altLang="en-US" sz="1950" dirty="0"/>
              <a:t>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2121784" y="4231947"/>
            <a:ext cx="1654457" cy="351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3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 txBox="1">
            <a:spLocks/>
          </p:cNvSpPr>
          <p:nvPr/>
        </p:nvSpPr>
        <p:spPr bwMode="auto">
          <a:xfrm>
            <a:off x="513556" y="4451350"/>
            <a:ext cx="8116888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822325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096963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13716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zh-CN" altLang="en-US" sz="3200" dirty="0">
                <a:latin typeface="Cambria Math" charset="0"/>
                <a:ea typeface="宋体" charset="-122"/>
                <a:cs typeface="宋体" charset="-122"/>
              </a:rPr>
              <a:t>想了解更多</a:t>
            </a:r>
            <a:r>
              <a:rPr lang="zh-TW" altLang="en-US" sz="3200" dirty="0">
                <a:latin typeface="Cambria Math" charset="0"/>
                <a:ea typeface="宋体" charset="-122"/>
                <a:cs typeface="宋体" charset="-122"/>
              </a:rPr>
              <a:t>資訊</a:t>
            </a:r>
            <a:r>
              <a:rPr lang="zh-CN" altLang="en-US" sz="3200" dirty="0">
                <a:latin typeface="Cambria Math" charset="0"/>
                <a:ea typeface="宋体" charset="-122"/>
                <a:cs typeface="宋体" charset="-122"/>
              </a:rPr>
              <a:t>，</a:t>
            </a:r>
            <a:r>
              <a:rPr lang="zh-TW" altLang="en-US" sz="3200" dirty="0">
                <a:latin typeface="Cambria Math" charset="0"/>
                <a:ea typeface="宋体" charset="-122"/>
                <a:cs typeface="宋体" charset="-122"/>
              </a:rPr>
              <a:t>歡迎使用</a:t>
            </a:r>
            <a:r>
              <a:rPr lang="en-US" altLang="zh-CN" sz="3200" dirty="0">
                <a:latin typeface="Cambria Math" charset="0"/>
                <a:ea typeface="宋体" charset="-122"/>
                <a:cs typeface="宋体" charset="-122"/>
              </a:rPr>
              <a:t>EBSCO</a:t>
            </a:r>
            <a:r>
              <a:rPr lang="zh-CN" altLang="en-US" sz="3200" dirty="0">
                <a:latin typeface="Cambria Math" charset="0"/>
                <a:ea typeface="宋体" charset="-122"/>
                <a:cs typeface="宋体" charset="-122"/>
              </a:rPr>
              <a:t>支</a:t>
            </a:r>
            <a:r>
              <a:rPr lang="zh-TW" altLang="en-US" sz="3200" dirty="0">
                <a:latin typeface="Cambria Math" charset="0"/>
                <a:ea typeface="宋体" charset="-122"/>
                <a:cs typeface="宋体" charset="-122"/>
              </a:rPr>
              <a:t>援</a:t>
            </a:r>
            <a:r>
              <a:rPr lang="zh-CN" altLang="en-US" sz="3200" dirty="0">
                <a:latin typeface="Cambria Math" charset="0"/>
                <a:ea typeface="宋体" charset="-122"/>
                <a:cs typeface="宋体" charset="-122"/>
              </a:rPr>
              <a:t>網站</a:t>
            </a:r>
            <a:br>
              <a:rPr lang="zh-CN" altLang="en-US" sz="3200" dirty="0">
                <a:latin typeface="Cambria Math" charset="0"/>
                <a:ea typeface="宋体" charset="-122"/>
                <a:cs typeface="宋体" charset="-122"/>
              </a:rPr>
            </a:br>
            <a:r>
              <a:rPr lang="en-US" altLang="zh-CN" sz="3200" u="sng" dirty="0">
                <a:solidFill>
                  <a:srgbClr val="0070C0"/>
                </a:solidFill>
                <a:ea typeface="宋体" charset="-122"/>
                <a:cs typeface="宋体" charset="-122"/>
                <a:hlinkClick r:id="rId3"/>
              </a:rPr>
              <a:t>http://support.ebsco.com/</a:t>
            </a:r>
            <a:r>
              <a:rPr lang="en-US" altLang="zh-CN" sz="3200" dirty="0">
                <a:solidFill>
                  <a:srgbClr val="0070C0"/>
                </a:solidFill>
                <a:ea typeface="宋体" charset="-122"/>
                <a:cs typeface="宋体" charset="-122"/>
              </a:rPr>
              <a:t> </a:t>
            </a:r>
            <a:endParaRPr lang="zh-CN" altLang="en-US" sz="3200" dirty="0">
              <a:latin typeface="Cambria Math" charset="0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3991" y="2227072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" y="0"/>
            <a:ext cx="9136451" cy="4982901"/>
          </a:xfrm>
        </p:spPr>
      </p:pic>
      <p:sp>
        <p:nvSpPr>
          <p:cNvPr id="5" name="文字方塊 4"/>
          <p:cNvSpPr txBox="1"/>
          <p:nvPr/>
        </p:nvSpPr>
        <p:spPr>
          <a:xfrm>
            <a:off x="642646" y="5471314"/>
            <a:ext cx="7866256" cy="392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TW" altLang="en-US" sz="1950" dirty="0"/>
              <a:t>如果未在</a:t>
            </a:r>
            <a:r>
              <a:rPr kumimoji="1" lang="en-US" altLang="zh-TW" sz="1950" dirty="0"/>
              <a:t>BSC</a:t>
            </a:r>
            <a:r>
              <a:rPr kumimoji="1" lang="zh-TW" altLang="en-US" sz="1950" dirty="0"/>
              <a:t>資料庫中，請點選紅圈處的選擇資料庫，勾選</a:t>
            </a:r>
            <a:r>
              <a:rPr kumimoji="1" lang="en-US" altLang="zh-TW" sz="1950" dirty="0"/>
              <a:t>BSC</a:t>
            </a:r>
            <a:r>
              <a:rPr kumimoji="1" lang="zh-TW" altLang="en-US" sz="1950" dirty="0"/>
              <a:t>資料庫</a:t>
            </a:r>
          </a:p>
        </p:txBody>
      </p:sp>
      <p:sp>
        <p:nvSpPr>
          <p:cNvPr id="6" name="橢圓 5"/>
          <p:cNvSpPr/>
          <p:nvPr/>
        </p:nvSpPr>
        <p:spPr>
          <a:xfrm>
            <a:off x="2178935" y="260431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451" cy="4977977"/>
          </a:xfrm>
        </p:spPr>
      </p:pic>
      <p:sp>
        <p:nvSpPr>
          <p:cNvPr id="5" name="文字方塊 4"/>
          <p:cNvSpPr txBox="1"/>
          <p:nvPr/>
        </p:nvSpPr>
        <p:spPr>
          <a:xfrm>
            <a:off x="3266425" y="5483359"/>
            <a:ext cx="26035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TW" altLang="en-US" sz="2400" dirty="0"/>
              <a:t>請勾選</a:t>
            </a:r>
            <a:r>
              <a:rPr kumimoji="1" lang="en-US" altLang="zh-TW" sz="2400" dirty="0"/>
              <a:t>BSC</a:t>
            </a:r>
            <a:r>
              <a:rPr kumimoji="1" lang="zh-TW" altLang="en-US" sz="2400" dirty="0"/>
              <a:t>資料庫</a:t>
            </a:r>
          </a:p>
        </p:txBody>
      </p:sp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1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918460"/>
            <a:ext cx="7772400" cy="1752600"/>
          </a:xfrm>
        </p:spPr>
        <p:txBody>
          <a:bodyPr/>
          <a:lstStyle/>
          <a:p>
            <a:r>
              <a:rPr kumimoji="1" lang="zh-TW" altLang="en-US" sz="6600" dirty="0"/>
              <a:t>如何查找公司資訊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9669"/>
            <a:ext cx="8755380" cy="213754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6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3991" y="2192782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" y="5173"/>
            <a:ext cx="9136451" cy="4903975"/>
          </a:xfrm>
        </p:spPr>
      </p:pic>
      <p:sp>
        <p:nvSpPr>
          <p:cNvPr id="5" name="文字方塊 4"/>
          <p:cNvSpPr txBox="1"/>
          <p:nvPr/>
        </p:nvSpPr>
        <p:spPr>
          <a:xfrm>
            <a:off x="7549" y="5144047"/>
            <a:ext cx="9136451" cy="1592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如果要查找跟公司有關的資訊，在</a:t>
            </a:r>
            <a:r>
              <a:rPr kumimoji="1" lang="en-US" altLang="zh-TW" sz="1950" dirty="0"/>
              <a:t>BSC</a:t>
            </a:r>
            <a:r>
              <a:rPr kumimoji="1" lang="zh-TW" altLang="en-US" sz="1950" dirty="0"/>
              <a:t>資料庫中，有兩個部分可以查找，</a:t>
            </a:r>
            <a:r>
              <a:rPr lang="zh-TW" altLang="en-US" sz="1950" dirty="0"/>
              <a:t>公司資訊與公司簡介，兩者的差異在於。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公司資訊，提供全球</a:t>
            </a:r>
            <a:r>
              <a:rPr lang="en-US" altLang="zh-TW" sz="1950" dirty="0"/>
              <a:t>1</a:t>
            </a:r>
            <a:r>
              <a:rPr lang="zh-TW" altLang="en-US" sz="1950" dirty="0"/>
              <a:t>百</a:t>
            </a:r>
            <a:r>
              <a:rPr lang="en-US" altLang="zh-TW" sz="1950" dirty="0"/>
              <a:t>15</a:t>
            </a:r>
            <a:r>
              <a:rPr lang="zh-TW" altLang="en-US" sz="1950" dirty="0"/>
              <a:t>萬間以上的公司基本資料供查找。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公司簡介的數量較少，但是提供較完整關於該公司的報告，如</a:t>
            </a:r>
            <a:r>
              <a:rPr lang="en-US" altLang="zh-TW" sz="1950" dirty="0"/>
              <a:t>SWOT</a:t>
            </a:r>
            <a:r>
              <a:rPr lang="zh-TW" altLang="en-US" sz="1950" dirty="0"/>
              <a:t>分析。</a:t>
            </a:r>
            <a:endParaRPr lang="en-US" altLang="zh-TW" sz="1950" dirty="0"/>
          </a:p>
          <a:p>
            <a:r>
              <a:rPr lang="zh-TW" altLang="en-US" sz="1950" dirty="0"/>
              <a:t>請點選上方的紅圈處連結查找欲搜尋的資料，以下分別說明兩種報告的查找方式。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737887" y="-34290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1870035" y="561153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</p:spTree>
    <p:extLst>
      <p:ext uri="{BB962C8B-B14F-4D97-AF65-F5344CB8AC3E}">
        <p14:creationId xmlns:p14="http://schemas.microsoft.com/office/powerpoint/2010/main" val="70013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442" y="2227072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"/>
            <a:ext cx="9136451" cy="4903975"/>
          </a:xfrm>
        </p:spPr>
      </p:pic>
      <p:sp>
        <p:nvSpPr>
          <p:cNvPr id="5" name="文字方塊 4"/>
          <p:cNvSpPr txBox="1"/>
          <p:nvPr/>
        </p:nvSpPr>
        <p:spPr>
          <a:xfrm>
            <a:off x="0" y="4908713"/>
            <a:ext cx="9136451" cy="1892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點擊上方的公司資訊之後，在搜尋框中，可以使用下列四個選項</a:t>
            </a:r>
            <a:r>
              <a:rPr lang="zh-TW" altLang="en-US" sz="1950" dirty="0"/>
              <a:t>。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公司名稱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母公司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股票代號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關鍵字檢索</a:t>
            </a:r>
            <a:endParaRPr lang="en-US" altLang="zh-TW" sz="1950" dirty="0"/>
          </a:p>
          <a:p>
            <a:r>
              <a:rPr lang="zh-TW" altLang="en-US" sz="1950" dirty="0"/>
              <a:t>或使用下方的各式檢索條件。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730338" y="0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1862486" y="552037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</p:spTree>
    <p:extLst>
      <p:ext uri="{BB962C8B-B14F-4D97-AF65-F5344CB8AC3E}">
        <p14:creationId xmlns:p14="http://schemas.microsoft.com/office/powerpoint/2010/main" val="146235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442" y="2154496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451" cy="4837748"/>
          </a:xfrm>
        </p:spPr>
      </p:pic>
      <p:sp>
        <p:nvSpPr>
          <p:cNvPr id="5" name="文字方塊 4"/>
          <p:cNvSpPr txBox="1"/>
          <p:nvPr/>
        </p:nvSpPr>
        <p:spPr>
          <a:xfrm>
            <a:off x="38051" y="6053508"/>
            <a:ext cx="9105949" cy="692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紅圈處顯示的 </a:t>
            </a:r>
            <a:r>
              <a:rPr kumimoji="1" lang="en-US" altLang="zh-TW" sz="1950" dirty="0"/>
              <a:t>SIC </a:t>
            </a:r>
            <a:r>
              <a:rPr kumimoji="1" lang="zh-TW" altLang="en-US" sz="1950" dirty="0"/>
              <a:t>代碼與 </a:t>
            </a:r>
            <a:r>
              <a:rPr kumimoji="1" lang="en-US" altLang="zh-TW" sz="1950" dirty="0"/>
              <a:t>NAICS</a:t>
            </a:r>
            <a:r>
              <a:rPr kumimoji="1" lang="zh-TW" altLang="en-US" sz="1950" dirty="0"/>
              <a:t> 代碼為北美地區的產業代碼表，</a:t>
            </a:r>
            <a:r>
              <a:rPr lang="zh-TW" altLang="en-US" sz="1950" dirty="0"/>
              <a:t>兩者均為超連結，點擊之後可以顯示代碼所代表的產業別。（如右下圖）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348373" y="647948"/>
            <a:ext cx="876782" cy="373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4414704" y="265983"/>
            <a:ext cx="899208" cy="381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94" y="3082946"/>
            <a:ext cx="4502110" cy="285719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56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442" y="2133515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451" cy="4795787"/>
          </a:xfrm>
        </p:spPr>
      </p:pic>
      <p:sp>
        <p:nvSpPr>
          <p:cNvPr id="5" name="文字方塊 4"/>
          <p:cNvSpPr txBox="1"/>
          <p:nvPr/>
        </p:nvSpPr>
        <p:spPr>
          <a:xfrm>
            <a:off x="-1" y="5406055"/>
            <a:ext cx="9136451" cy="392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以要查找資生堂為例，關鍵字搜尋</a:t>
            </a:r>
            <a:r>
              <a:rPr kumimoji="1" lang="en-US" altLang="zh-TW" sz="1950" dirty="0"/>
              <a:t>Shiseido</a:t>
            </a:r>
            <a:r>
              <a:rPr kumimoji="1" lang="zh-TW" altLang="en-US" sz="1950" dirty="0"/>
              <a:t>，即可找到資生堂或其分公司</a:t>
            </a:r>
            <a:r>
              <a:rPr lang="zh-TW" altLang="en-US" sz="1950" dirty="0"/>
              <a:t>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769690" y="1"/>
            <a:ext cx="711843" cy="308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1202886" y="411321"/>
            <a:ext cx="711843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support.ebsco.com</a:t>
            </a:r>
            <a:endParaRPr lang="en-US" alt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442" y="2150692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451" cy="4830142"/>
          </a:xfrm>
        </p:spPr>
      </p:pic>
      <p:sp>
        <p:nvSpPr>
          <p:cNvPr id="5" name="文字方塊 4"/>
          <p:cNvSpPr txBox="1"/>
          <p:nvPr/>
        </p:nvSpPr>
        <p:spPr>
          <a:xfrm>
            <a:off x="1760" y="5450546"/>
            <a:ext cx="9142240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TW" altLang="en-US" sz="1950" dirty="0"/>
              <a:t>以要查找石油公司為例，關鍵字搜尋</a:t>
            </a:r>
            <a:r>
              <a:rPr kumimoji="1" lang="en-US" altLang="zh-TW" sz="1950" dirty="0"/>
              <a:t>Petroleum</a:t>
            </a:r>
            <a:r>
              <a:rPr kumimoji="1" lang="zh-TW" altLang="en-US" sz="1950" dirty="0"/>
              <a:t>，即可找到相關的公司</a:t>
            </a:r>
            <a:r>
              <a:rPr lang="zh-TW" altLang="en-US" sz="1950" dirty="0"/>
              <a:t>。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點擊搜尋結果中的公司名稱連結，即可看到相關資訊</a:t>
            </a:r>
            <a:endParaRPr lang="en-US" altLang="zh-TW" sz="1950" dirty="0"/>
          </a:p>
          <a:p>
            <a:pPr marL="214313" indent="-214313">
              <a:buFont typeface="Arial" charset="0"/>
              <a:buChar char="•"/>
            </a:pPr>
            <a:r>
              <a:rPr lang="zh-TW" altLang="en-US" sz="1950" dirty="0"/>
              <a:t>或是勾選不同的公司，點擊畫面右方的</a:t>
            </a:r>
            <a:r>
              <a:rPr lang="en-US" altLang="zh-TW" sz="1950" dirty="0"/>
              <a:t>CSV</a:t>
            </a:r>
            <a:r>
              <a:rPr lang="zh-TW" altLang="en-US" sz="1950" dirty="0"/>
              <a:t>圖示，可將勾選公司的資料匯出成</a:t>
            </a:r>
            <a:r>
              <a:rPr lang="en-US" altLang="zh-TW" sz="1950" dirty="0"/>
              <a:t>CSV</a:t>
            </a:r>
            <a:r>
              <a:rPr lang="zh-TW" altLang="en-US" sz="1950" dirty="0"/>
              <a:t>檔。</a:t>
            </a:r>
            <a:endParaRPr lang="en-US" altLang="zh-TW" sz="1950" dirty="0"/>
          </a:p>
        </p:txBody>
      </p:sp>
      <p:sp>
        <p:nvSpPr>
          <p:cNvPr id="6" name="橢圓 5"/>
          <p:cNvSpPr/>
          <p:nvPr/>
        </p:nvSpPr>
        <p:spPr>
          <a:xfrm>
            <a:off x="695613" y="1564331"/>
            <a:ext cx="1432367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  <p:sp>
        <p:nvSpPr>
          <p:cNvPr id="7" name="橢圓 6"/>
          <p:cNvSpPr/>
          <p:nvPr/>
        </p:nvSpPr>
        <p:spPr>
          <a:xfrm>
            <a:off x="8786318" y="1812133"/>
            <a:ext cx="355922" cy="33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950"/>
          </a:p>
        </p:txBody>
      </p:sp>
    </p:spTree>
    <p:extLst>
      <p:ext uri="{BB962C8B-B14F-4D97-AF65-F5344CB8AC3E}">
        <p14:creationId xmlns:p14="http://schemas.microsoft.com/office/powerpoint/2010/main" val="196730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615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微軟正黑體</vt:lpstr>
      <vt:lpstr>新細明體</vt:lpstr>
      <vt:lpstr>宋体</vt:lpstr>
      <vt:lpstr>Arial</vt:lpstr>
      <vt:lpstr>Calibri</vt:lpstr>
      <vt:lpstr>Cambria Math</vt:lpstr>
      <vt:lpstr>Georgia</vt:lpstr>
      <vt:lpstr>Wingdings</vt:lpstr>
      <vt:lpstr>Wingdings 2</vt:lpstr>
      <vt:lpstr>Civic</vt:lpstr>
      <vt:lpstr>使用教學</vt:lpstr>
      <vt:lpstr>請</vt:lpstr>
      <vt:lpstr>PowerPoint Presentation</vt:lpstr>
      <vt:lpstr>如何查找公司資訊</vt:lpstr>
      <vt:lpstr>請</vt:lpstr>
      <vt:lpstr>請</vt:lpstr>
      <vt:lpstr>請</vt:lpstr>
      <vt:lpstr>請</vt:lpstr>
      <vt:lpstr>請</vt:lpstr>
      <vt:lpstr>請</vt:lpstr>
      <vt:lpstr>請</vt:lpstr>
      <vt:lpstr>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Evan Shih</dc:creator>
  <cp:lastModifiedBy>Tammy Ross</cp:lastModifiedBy>
  <cp:revision>41</cp:revision>
  <dcterms:created xsi:type="dcterms:W3CDTF">2016-01-15T10:09:57Z</dcterms:created>
  <dcterms:modified xsi:type="dcterms:W3CDTF">2017-03-17T17:37:15Z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